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7" r:id="rId1"/>
  </p:sldMasterIdLst>
  <p:notesMasterIdLst>
    <p:notesMasterId r:id="rId21"/>
  </p:notesMasterIdLst>
  <p:handoutMasterIdLst>
    <p:handoutMasterId r:id="rId22"/>
  </p:handoutMasterIdLst>
  <p:sldIdLst>
    <p:sldId id="259" r:id="rId2"/>
    <p:sldId id="327" r:id="rId3"/>
    <p:sldId id="337" r:id="rId4"/>
    <p:sldId id="376" r:id="rId5"/>
    <p:sldId id="363" r:id="rId6"/>
    <p:sldId id="366" r:id="rId7"/>
    <p:sldId id="367" r:id="rId8"/>
    <p:sldId id="355" r:id="rId9"/>
    <p:sldId id="365" r:id="rId10"/>
    <p:sldId id="356" r:id="rId11"/>
    <p:sldId id="361" r:id="rId12"/>
    <p:sldId id="373" r:id="rId13"/>
    <p:sldId id="362" r:id="rId14"/>
    <p:sldId id="374" r:id="rId15"/>
    <p:sldId id="369" r:id="rId16"/>
    <p:sldId id="371" r:id="rId17"/>
    <p:sldId id="375" r:id="rId18"/>
    <p:sldId id="372" r:id="rId19"/>
    <p:sldId id="336" r:id="rId20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12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12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12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12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12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itchFamily="12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itchFamily="12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itchFamily="12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itchFamily="12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9F9F9"/>
    <a:srgbClr val="004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20" autoAdjust="0"/>
    <p:restoredTop sz="92568" autoAdjust="0"/>
  </p:normalViewPr>
  <p:slideViewPr>
    <p:cSldViewPr snapToGrid="0" snapToObjects="1">
      <p:cViewPr varScale="1">
        <p:scale>
          <a:sx n="150" d="100"/>
          <a:sy n="150" d="100"/>
        </p:scale>
        <p:origin x="199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4C1BB77-A777-4A57-966D-7FB2D190D07F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0120ABA-2E83-4729-9C11-47B64FE47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0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03EEABD-F7D1-4636-B1B4-A0801C059D18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E777612-9C84-4870-A3D8-E615F24D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387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3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77612-9C84-4870-A3D8-E615F24D69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7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77612-9C84-4870-A3D8-E615F24D69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Geneva" pitchFamily="12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371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cryoSPARC</a:t>
            </a:r>
            <a:r>
              <a:rPr lang="en-US" dirty="0"/>
              <a:t> job usually takes multiple days. Thus, the user may want to run </a:t>
            </a:r>
            <a:r>
              <a:rPr lang="en-US" dirty="0" err="1"/>
              <a:t>cryoSPARC</a:t>
            </a:r>
            <a:r>
              <a:rPr lang="en-US" dirty="0"/>
              <a:t> with SLRUM job.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777612-9C84-4870-A3D8-E615F24D69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0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cryoSPARC</a:t>
            </a:r>
            <a:r>
              <a:rPr lang="en-US" dirty="0"/>
              <a:t> job usually takes multiple days. Thus, the user may want to run </a:t>
            </a:r>
            <a:r>
              <a:rPr lang="en-US" dirty="0" err="1"/>
              <a:t>cryoSPARC</a:t>
            </a:r>
            <a:r>
              <a:rPr lang="en-US" dirty="0"/>
              <a:t> with SLRUM job.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777612-9C84-4870-A3D8-E615F24D69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59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00000"/>
                </a:solidFill>
                <a:effectLst/>
                <a:latin typeface="Helvetica Neue"/>
              </a:rPr>
              <a:t>Ticket#2021080510000071 — "Disk Quota exceeded error" in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Helvetica Neue"/>
              </a:rPr>
              <a:t>Cryosparc</a:t>
            </a:r>
            <a:endParaRPr lang="en-US" b="1" i="0" dirty="0">
              <a:solidFill>
                <a:srgbClr val="000000"/>
              </a:solidFill>
              <a:effectLst/>
              <a:latin typeface="Helvetica Neu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777612-9C84-4870-A3D8-E615F24D69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99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77612-9C84-4870-A3D8-E615F24D69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2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74700" y="966788"/>
            <a:ext cx="80010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74700" y="614363"/>
            <a:ext cx="207963" cy="3492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78550"/>
            <a:ext cx="9144000" cy="679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325880"/>
            <a:ext cx="7998460" cy="46399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097280" y="576071"/>
            <a:ext cx="7678414" cy="332623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 smtClean="0">
                <a:solidFill>
                  <a:srgbClr val="595959"/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D17ADF24-738C-4342-AD42-5C4C0A4F3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8304" y="6286500"/>
            <a:ext cx="288685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95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74700" y="966788"/>
            <a:ext cx="80010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74700" y="614363"/>
            <a:ext cx="207963" cy="3492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78550"/>
            <a:ext cx="9144000" cy="679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8304" y="6286500"/>
            <a:ext cx="288685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1097280" y="576071"/>
            <a:ext cx="7678414" cy="332623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 smtClean="0">
                <a:solidFill>
                  <a:srgbClr val="595959"/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A8C65370-7898-40B8-8246-60A93FC25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0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78550"/>
            <a:ext cx="9144000" cy="679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8304" y="6286500"/>
            <a:ext cx="288685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 smtClean="0">
                <a:solidFill>
                  <a:srgbClr val="595959"/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084F7529-B101-4CBF-80FC-012E91B46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774700" y="966788"/>
            <a:ext cx="80010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74700" y="614363"/>
            <a:ext cx="207963" cy="3492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178550"/>
            <a:ext cx="9144000" cy="679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8304" y="6286500"/>
            <a:ext cx="288685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576263"/>
            <a:ext cx="7999412" cy="33243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77240" y="4165603"/>
            <a:ext cx="4114800" cy="41148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900">
                <a:solidFill>
                  <a:srgbClr val="004278"/>
                </a:solidFill>
                <a:latin typeface="Helvetica"/>
                <a:cs typeface="Helvetica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86402" y="4165602"/>
            <a:ext cx="2284389" cy="41148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900">
                <a:solidFill>
                  <a:srgbClr val="004278"/>
                </a:solidFill>
                <a:latin typeface="Helvetica"/>
                <a:cs typeface="Helvetica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77239" y="1330962"/>
            <a:ext cx="4114800" cy="2742726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810754"/>
            <a:ext cx="8032616" cy="11551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5486401" y="1330962"/>
            <a:ext cx="2284390" cy="2742726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000" smtClean="0">
                <a:solidFill>
                  <a:srgbClr val="595959"/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3D3FE9D4-6FC7-402E-A94F-A014BAE0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0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278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97280" y="3165475"/>
            <a:ext cx="804545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0713" y="1832137"/>
            <a:ext cx="5405437" cy="96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97280" y="3383280"/>
            <a:ext cx="7308056" cy="935038"/>
          </a:xfrm>
        </p:spPr>
        <p:txBody>
          <a:bodyPr/>
          <a:lstStyle>
            <a:lvl1pPr marL="44450" indent="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</a:defRPr>
            </a:lvl1pPr>
            <a:lvl2pPr marL="228600" indent="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rgbClr val="595959"/>
                </a:solidFill>
              </a:defRPr>
            </a:lvl2pPr>
            <a:lvl3pPr marL="457200" indent="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rgbClr val="595959"/>
                </a:solidFill>
              </a:defRPr>
            </a:lvl3pPr>
            <a:lvl4pPr marL="685800" indent="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rgbClr val="595959"/>
                </a:solidFill>
              </a:defRPr>
            </a:lvl4pPr>
            <a:lvl5pPr marL="914400" indent="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64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96963" y="576263"/>
            <a:ext cx="79994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7875" y="1465263"/>
            <a:ext cx="799782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178550"/>
            <a:ext cx="9144000" cy="679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7875" y="6440488"/>
            <a:ext cx="455613" cy="2047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595959"/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705AD945-2F8B-4EE8-A0D0-1CF4F3D13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8304" y="6286500"/>
            <a:ext cx="288685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400" b="1" kern="1200">
          <a:solidFill>
            <a:srgbClr val="004278"/>
          </a:solidFill>
          <a:latin typeface="Helvetica"/>
          <a:ea typeface="Geneva" pitchFamily="123" charset="-128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  <a:cs typeface="Helvetica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  <a:cs typeface="Helvetica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  <a:cs typeface="Helvetica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  <a:cs typeface="Helvetica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</a:defRPr>
      </a:lvl9pPr>
    </p:titleStyle>
    <p:bodyStyle>
      <a:lvl1pPr marL="44450" indent="136525" algn="l" defTabSz="457200" rtl="0" eaLnBrk="0" fontAlgn="base" hangingPunct="0">
        <a:lnSpc>
          <a:spcPct val="140000"/>
        </a:lnSpc>
        <a:spcBef>
          <a:spcPts val="1000"/>
        </a:spcBef>
        <a:spcAft>
          <a:spcPct val="0"/>
        </a:spcAft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Helvetica Light"/>
          <a:ea typeface="Geneva" pitchFamily="123" charset="-128"/>
          <a:cs typeface="Helvetica Light"/>
        </a:defRPr>
      </a:lvl1pPr>
      <a:lvl2pPr marL="228600" indent="136525" algn="l" defTabSz="457200" rtl="0" eaLnBrk="0" fontAlgn="base" hangingPunct="0">
        <a:lnSpc>
          <a:spcPct val="140000"/>
        </a:lnSpc>
        <a:spcBef>
          <a:spcPts val="1000"/>
        </a:spcBef>
        <a:spcAft>
          <a:spcPct val="0"/>
        </a:spcAft>
        <a:buFont typeface="Lucida Grande" pitchFamily="123" charset="0"/>
        <a:buChar char="–"/>
        <a:defRPr sz="1200" kern="1200">
          <a:solidFill>
            <a:schemeClr val="tx1"/>
          </a:solidFill>
          <a:latin typeface="Helvetica Light"/>
          <a:ea typeface="Geneva" pitchFamily="123" charset="-128"/>
          <a:cs typeface="Helvetica Light"/>
        </a:defRPr>
      </a:lvl2pPr>
      <a:lvl3pPr marL="457200" indent="136525" algn="l" defTabSz="457200" rtl="0" eaLnBrk="0" fontAlgn="base" hangingPunct="0">
        <a:lnSpc>
          <a:spcPct val="140000"/>
        </a:lnSpc>
        <a:spcBef>
          <a:spcPts val="1000"/>
        </a:spcBef>
        <a:spcAft>
          <a:spcPct val="0"/>
        </a:spcAft>
        <a:buFont typeface="Lucida Grande" pitchFamily="123" charset="0"/>
        <a:buChar char="–"/>
        <a:defRPr sz="1200" kern="1200">
          <a:solidFill>
            <a:schemeClr val="tx1"/>
          </a:solidFill>
          <a:latin typeface="Helvetica Light"/>
          <a:ea typeface="Geneva" pitchFamily="123" charset="-128"/>
          <a:cs typeface="Helvetica Light"/>
        </a:defRPr>
      </a:lvl3pPr>
      <a:lvl4pPr marL="685800" indent="136525" algn="l" defTabSz="457200" rtl="0" eaLnBrk="0" fontAlgn="base" hangingPunct="0">
        <a:lnSpc>
          <a:spcPct val="140000"/>
        </a:lnSpc>
        <a:spcBef>
          <a:spcPts val="1000"/>
        </a:spcBef>
        <a:spcAft>
          <a:spcPct val="0"/>
        </a:spcAft>
        <a:buFont typeface="Lucida Grande" pitchFamily="123" charset="0"/>
        <a:buChar char="–"/>
        <a:defRPr sz="1200" kern="1200">
          <a:solidFill>
            <a:schemeClr val="tx1"/>
          </a:solidFill>
          <a:latin typeface="Helvetica Light"/>
          <a:ea typeface="Geneva" pitchFamily="123" charset="-128"/>
          <a:cs typeface="Helvetica Light"/>
        </a:defRPr>
      </a:lvl4pPr>
      <a:lvl5pPr marL="914400" indent="136525" algn="l" defTabSz="457200" rtl="0" eaLnBrk="0" fontAlgn="base" hangingPunct="0">
        <a:lnSpc>
          <a:spcPct val="140000"/>
        </a:lnSpc>
        <a:spcBef>
          <a:spcPts val="1000"/>
        </a:spcBef>
        <a:spcAft>
          <a:spcPct val="0"/>
        </a:spcAft>
        <a:buFont typeface="Lucida Grande" pitchFamily="123" charset="0"/>
        <a:buChar char="–"/>
        <a:defRPr sz="1200" kern="1200">
          <a:solidFill>
            <a:schemeClr val="tx1"/>
          </a:solidFill>
          <a:latin typeface="Helvetica Light"/>
          <a:ea typeface="Geneva" pitchFamily="123" charset="-128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biohpc.swmed.edu/content/guide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.biohpc.swmed.edu/media/filer_public/02/61/02617fd5-4311-46ea-9f9f-b21251fdf378/biohpc_storage_training_01202021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ryosparc.com/downloa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biohpc.swmed.edu/content/guides/cryoem/?edit&amp;language=en-u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96963" y="3382963"/>
            <a:ext cx="7308850" cy="9350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dirty="0">
                <a:latin typeface="Helvetica Light" pitchFamily="123" charset="0"/>
                <a:cs typeface="Helvetica Light" pitchFamily="123" charset="0"/>
              </a:rPr>
              <a:t>Running </a:t>
            </a:r>
            <a:r>
              <a:rPr lang="en-US" b="1" dirty="0" err="1">
                <a:latin typeface="Helvetica Light" pitchFamily="123" charset="0"/>
                <a:cs typeface="Helvetica Light" pitchFamily="123" charset="0"/>
              </a:rPr>
              <a:t>CryoSPARC</a:t>
            </a:r>
            <a:r>
              <a:rPr lang="en-US" b="1" dirty="0">
                <a:latin typeface="Helvetica Light" pitchFamily="123" charset="0"/>
                <a:cs typeface="Helvetica Light" pitchFamily="123" charset="0"/>
              </a:rPr>
              <a:t> on </a:t>
            </a:r>
            <a:r>
              <a:rPr lang="en-US" b="1" dirty="0" err="1">
                <a:latin typeface="Helvetica Light" pitchFamily="123" charset="0"/>
                <a:cs typeface="Helvetica Light" pitchFamily="123" charset="0"/>
              </a:rPr>
              <a:t>BioHPC</a:t>
            </a:r>
            <a:br>
              <a:rPr lang="en-US" dirty="0">
                <a:latin typeface="Helvetica Light" pitchFamily="123" charset="0"/>
                <a:cs typeface="Helvetica Light" pitchFamily="123" charset="0"/>
              </a:rPr>
            </a:br>
            <a:endParaRPr lang="en-US" i="1" dirty="0">
              <a:latin typeface="Helvetica Light" pitchFamily="123" charset="0"/>
              <a:cs typeface="Helvetica Light" pitchFamily="123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Helvetica Light" pitchFamily="123" charset="0"/>
              <a:cs typeface="Helvetica Light" pitchFamily="123" charset="0"/>
            </a:endParaRPr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40488"/>
            <a:ext cx="455613" cy="2047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9pPr>
          </a:lstStyle>
          <a:p>
            <a:fld id="{84482EBE-4BB3-46C8-A71B-313B695E1E1E}" type="slidenum">
              <a:rPr lang="en-US">
                <a:solidFill>
                  <a:srgbClr val="595959"/>
                </a:solidFill>
                <a:latin typeface="Helvetica" panose="020B0604020202020204" pitchFamily="34" charset="0"/>
              </a:rPr>
              <a:pPr/>
              <a:t>1</a:t>
            </a:fld>
            <a:endParaRPr lang="en-US" dirty="0">
              <a:solidFill>
                <a:srgbClr val="595959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7232" y="6376518"/>
            <a:ext cx="255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11-17-2021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6963" y="4990963"/>
            <a:ext cx="4563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 Light"/>
                <a:cs typeface="Helvetica Light"/>
              </a:rPr>
              <a:t>[web] 	portal.biohpc.swmed.edu</a:t>
            </a:r>
            <a:br>
              <a:rPr lang="en-US" dirty="0">
                <a:solidFill>
                  <a:schemeClr val="bg1"/>
                </a:solidFill>
                <a:latin typeface="Helvetica Light"/>
                <a:cs typeface="Helvetica Light"/>
              </a:rPr>
            </a:br>
            <a:r>
              <a:rPr lang="en-US" dirty="0">
                <a:solidFill>
                  <a:schemeClr val="bg1"/>
                </a:solidFill>
                <a:latin typeface="Helvetica Light"/>
                <a:cs typeface="Helvetica Light"/>
              </a:rPr>
              <a:t>[email] 	biohpc-help@utsouthwestern.edu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F0A2D-DD4B-4226-AA07-4C2F6D9D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cryoSPARC</a:t>
            </a:r>
            <a:r>
              <a:rPr lang="en-US" sz="2000" dirty="0"/>
              <a:t> and </a:t>
            </a:r>
            <a:r>
              <a:rPr lang="en-US" sz="2000" dirty="0" err="1"/>
              <a:t>cryoSPARC</a:t>
            </a:r>
            <a:r>
              <a:rPr lang="en-US" sz="2000" dirty="0"/>
              <a:t> Live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DF0959-A50B-4BBE-90D9-F8E637E2AD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65370-7898-40B8-8246-60A93FC25C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CB945-8C04-47DA-BCF6-1E51B23F0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89" y="1259149"/>
            <a:ext cx="5943600" cy="2820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33EEEF-A811-4AD6-AA2C-094DF0257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773" y="3240704"/>
            <a:ext cx="5943600" cy="277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7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052657-8DF1-48AA-85B8-68E9DCFC1D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65370-7898-40B8-8246-60A93FC25C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CB3AA0-6BAC-4815-AC62-6CAC8169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576263"/>
            <a:ext cx="7678737" cy="331787"/>
          </a:xfrm>
        </p:spPr>
        <p:txBody>
          <a:bodyPr>
            <a:noAutofit/>
          </a:bodyPr>
          <a:lstStyle/>
          <a:p>
            <a:r>
              <a:rPr lang="en-US" altLang="zh-CN" sz="2000" dirty="0"/>
              <a:t>Submit </a:t>
            </a:r>
            <a:r>
              <a:rPr lang="en-US" altLang="zh-CN" sz="2000" dirty="0" err="1"/>
              <a:t>slurm</a:t>
            </a:r>
            <a:r>
              <a:rPr lang="en-US" altLang="zh-CN" sz="2000" dirty="0"/>
              <a:t> job to start </a:t>
            </a:r>
            <a:r>
              <a:rPr lang="en-US" sz="2000" dirty="0" err="1"/>
              <a:t>cryoSPARC</a:t>
            </a:r>
            <a:r>
              <a:rPr lang="en-US" sz="2000" dirty="0"/>
              <a:t> and </a:t>
            </a:r>
            <a:r>
              <a:rPr lang="en-US" sz="2000" dirty="0" err="1"/>
              <a:t>cryoSPARC</a:t>
            </a:r>
            <a:r>
              <a:rPr lang="en-US" sz="2000" dirty="0"/>
              <a:t> Live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3C979B-07F1-4650-AC44-DE1D1891D7B4}"/>
              </a:ext>
            </a:extLst>
          </p:cNvPr>
          <p:cNvSpPr/>
          <p:nvPr/>
        </p:nvSpPr>
        <p:spPr>
          <a:xfrm>
            <a:off x="654807" y="1110997"/>
            <a:ext cx="8010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$ cat ~/portal_jobs/cryosparc/cryosparc_sbatch_v100s.sh</a:t>
            </a:r>
          </a:p>
          <a:p>
            <a:r>
              <a:rPr lang="en-US" dirty="0">
                <a:solidFill>
                  <a:srgbClr val="00B050"/>
                </a:solidFill>
              </a:rPr>
              <a:t>#!/bin/bash</a:t>
            </a:r>
          </a:p>
          <a:p>
            <a:r>
              <a:rPr lang="en-US" dirty="0">
                <a:solidFill>
                  <a:srgbClr val="00B050"/>
                </a:solidFill>
              </a:rPr>
              <a:t>#SBATCH --job-name="Cryosparc3"</a:t>
            </a:r>
          </a:p>
          <a:p>
            <a:r>
              <a:rPr lang="en-US" dirty="0">
                <a:solidFill>
                  <a:srgbClr val="00B050"/>
                </a:solidFill>
              </a:rPr>
              <a:t>#SBATCH --partition=GPUv100s  # node type</a:t>
            </a:r>
          </a:p>
          <a:p>
            <a:r>
              <a:rPr lang="en-US" dirty="0">
                <a:solidFill>
                  <a:srgbClr val="00B050"/>
                </a:solidFill>
              </a:rPr>
              <a:t>#SBATCH --nodes=1</a:t>
            </a:r>
          </a:p>
          <a:p>
            <a:r>
              <a:rPr lang="en-US" dirty="0">
                <a:solidFill>
                  <a:srgbClr val="00B050"/>
                </a:solidFill>
              </a:rPr>
              <a:t>#SBATCH --</a:t>
            </a:r>
            <a:r>
              <a:rPr lang="en-US" dirty="0" err="1">
                <a:solidFill>
                  <a:srgbClr val="00B050"/>
                </a:solidFill>
              </a:rPr>
              <a:t>gres</a:t>
            </a:r>
            <a:r>
              <a:rPr lang="en-US" dirty="0">
                <a:solidFill>
                  <a:srgbClr val="00B050"/>
                </a:solidFill>
              </a:rPr>
              <a:t>=gpu:1  # Number of GPUs(per node)</a:t>
            </a:r>
          </a:p>
          <a:p>
            <a:r>
              <a:rPr lang="en-US" dirty="0">
                <a:solidFill>
                  <a:srgbClr val="00B050"/>
                </a:solidFill>
              </a:rPr>
              <a:t>#SBATCH --</a:t>
            </a:r>
            <a:r>
              <a:rPr lang="en-US" dirty="0" err="1">
                <a:solidFill>
                  <a:srgbClr val="00B050"/>
                </a:solidFill>
              </a:rPr>
              <a:t>ntasks</a:t>
            </a:r>
            <a:r>
              <a:rPr lang="en-US" dirty="0">
                <a:solidFill>
                  <a:srgbClr val="00B050"/>
                </a:solidFill>
              </a:rPr>
              <a:t>=1</a:t>
            </a:r>
          </a:p>
          <a:p>
            <a:r>
              <a:rPr lang="en-US" dirty="0">
                <a:solidFill>
                  <a:srgbClr val="00B050"/>
                </a:solidFill>
              </a:rPr>
              <a:t>#SBATCH --time=2-02:00:00  ## Time limit format: </a:t>
            </a:r>
            <a:r>
              <a:rPr lang="en-US" dirty="0" err="1">
                <a:solidFill>
                  <a:srgbClr val="00B050"/>
                </a:solidFill>
              </a:rPr>
              <a:t>Day-Hour:Minute:Second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#SBATCH --output="logs.cryosprac3.%j.%N.txt"</a:t>
            </a:r>
          </a:p>
          <a:p>
            <a:r>
              <a:rPr lang="en-US" dirty="0">
                <a:solidFill>
                  <a:srgbClr val="00B050"/>
                </a:solidFill>
              </a:rPr>
              <a:t>#SBATCH --error=errors.cryosparc3.%j.%N.txt</a:t>
            </a:r>
          </a:p>
          <a:p>
            <a:endParaRPr lang="en-US" dirty="0"/>
          </a:p>
          <a:p>
            <a:r>
              <a:rPr lang="en-US" dirty="0"/>
              <a:t>module load </a:t>
            </a:r>
            <a:r>
              <a:rPr lang="en-US" dirty="0" err="1"/>
              <a:t>cryosparc</a:t>
            </a:r>
            <a:r>
              <a:rPr lang="en-US" dirty="0"/>
              <a:t>/3.1.0-singularity</a:t>
            </a:r>
          </a:p>
          <a:p>
            <a:r>
              <a:rPr lang="en-US" dirty="0"/>
              <a:t>export </a:t>
            </a:r>
            <a:r>
              <a:rPr lang="en-US" dirty="0" err="1"/>
              <a:t>no_proxy</a:t>
            </a:r>
            <a:r>
              <a:rPr lang="en-US" dirty="0"/>
              <a:t>="localhost"</a:t>
            </a:r>
          </a:p>
          <a:p>
            <a:r>
              <a:rPr lang="en-US" dirty="0"/>
              <a:t>export CUDA_VISIBLE_DEVICES=0</a:t>
            </a:r>
          </a:p>
          <a:p>
            <a:r>
              <a:rPr lang="en-US" dirty="0" err="1"/>
              <a:t>cryosparc</a:t>
            </a:r>
            <a:r>
              <a:rPr lang="en-US" dirty="0"/>
              <a:t> start</a:t>
            </a:r>
          </a:p>
          <a:p>
            <a:r>
              <a:rPr lang="en-US" dirty="0"/>
              <a:t>tail -f ~/cryosparc-v3/run/command_core.log</a:t>
            </a:r>
          </a:p>
        </p:txBody>
      </p:sp>
    </p:spTree>
    <p:extLst>
      <p:ext uri="{BB962C8B-B14F-4D97-AF65-F5344CB8AC3E}">
        <p14:creationId xmlns:p14="http://schemas.microsoft.com/office/powerpoint/2010/main" val="3858752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052657-8DF1-48AA-85B8-68E9DCFC1D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65370-7898-40B8-8246-60A93FC25C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CB3AA0-6BAC-4815-AC62-6CAC8169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576263"/>
            <a:ext cx="7678737" cy="331787"/>
          </a:xfrm>
        </p:spPr>
        <p:txBody>
          <a:bodyPr>
            <a:noAutofit/>
          </a:bodyPr>
          <a:lstStyle/>
          <a:p>
            <a:r>
              <a:rPr lang="en-US" altLang="zh-CN" sz="2000" dirty="0"/>
              <a:t>Submit </a:t>
            </a:r>
            <a:r>
              <a:rPr lang="en-US" altLang="zh-CN" sz="2000" dirty="0" err="1"/>
              <a:t>slurm</a:t>
            </a:r>
            <a:r>
              <a:rPr lang="en-US" altLang="zh-CN" sz="2000" dirty="0"/>
              <a:t> job to start </a:t>
            </a:r>
            <a:r>
              <a:rPr lang="en-US" sz="2000" dirty="0" err="1"/>
              <a:t>cryoSPARC</a:t>
            </a:r>
            <a:r>
              <a:rPr lang="en-US" sz="2000" dirty="0"/>
              <a:t> and </a:t>
            </a:r>
            <a:r>
              <a:rPr lang="en-US" sz="2000" dirty="0" err="1"/>
              <a:t>cryoSPARC</a:t>
            </a:r>
            <a:r>
              <a:rPr lang="en-US" sz="2000" dirty="0"/>
              <a:t> Live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3C979B-07F1-4650-AC44-DE1D1891D7B4}"/>
              </a:ext>
            </a:extLst>
          </p:cNvPr>
          <p:cNvSpPr/>
          <p:nvPr/>
        </p:nvSpPr>
        <p:spPr>
          <a:xfrm>
            <a:off x="654807" y="1110997"/>
            <a:ext cx="8010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$ cat ~/portal_jobs/cryosparc/cryosparc_sbatch_v100s.sh</a:t>
            </a:r>
          </a:p>
          <a:p>
            <a:r>
              <a:rPr lang="en-US" dirty="0">
                <a:solidFill>
                  <a:srgbClr val="00B050"/>
                </a:solidFill>
              </a:rPr>
              <a:t>#!/bin/bash</a:t>
            </a:r>
          </a:p>
          <a:p>
            <a:r>
              <a:rPr lang="en-US" dirty="0">
                <a:solidFill>
                  <a:srgbClr val="00B050"/>
                </a:solidFill>
              </a:rPr>
              <a:t>#SBATCH --job-name="Cryosparc3"</a:t>
            </a:r>
          </a:p>
          <a:p>
            <a:r>
              <a:rPr lang="en-US" dirty="0">
                <a:solidFill>
                  <a:srgbClr val="00B050"/>
                </a:solidFill>
              </a:rPr>
              <a:t>#SBATCH --partition=GPU4v100  # node type</a:t>
            </a:r>
          </a:p>
          <a:p>
            <a:r>
              <a:rPr lang="en-US" dirty="0">
                <a:solidFill>
                  <a:srgbClr val="00B050"/>
                </a:solidFill>
              </a:rPr>
              <a:t>#SBATCH --nodes=1</a:t>
            </a:r>
          </a:p>
          <a:p>
            <a:r>
              <a:rPr lang="en-US" dirty="0">
                <a:solidFill>
                  <a:srgbClr val="00B050"/>
                </a:solidFill>
              </a:rPr>
              <a:t>#SBATCH --</a:t>
            </a:r>
            <a:r>
              <a:rPr lang="en-US" dirty="0" err="1">
                <a:solidFill>
                  <a:srgbClr val="00B050"/>
                </a:solidFill>
              </a:rPr>
              <a:t>gres</a:t>
            </a:r>
            <a:r>
              <a:rPr lang="en-US" dirty="0">
                <a:solidFill>
                  <a:srgbClr val="00B050"/>
                </a:solidFill>
              </a:rPr>
              <a:t>=gpu:4  # Number of GPUs(per node)</a:t>
            </a:r>
          </a:p>
          <a:p>
            <a:r>
              <a:rPr lang="en-US" dirty="0">
                <a:solidFill>
                  <a:srgbClr val="00B050"/>
                </a:solidFill>
              </a:rPr>
              <a:t>#SBATCH --</a:t>
            </a:r>
            <a:r>
              <a:rPr lang="en-US" dirty="0" err="1">
                <a:solidFill>
                  <a:srgbClr val="00B050"/>
                </a:solidFill>
              </a:rPr>
              <a:t>ntasks</a:t>
            </a:r>
            <a:r>
              <a:rPr lang="en-US" dirty="0">
                <a:solidFill>
                  <a:srgbClr val="00B050"/>
                </a:solidFill>
              </a:rPr>
              <a:t>=1</a:t>
            </a:r>
          </a:p>
          <a:p>
            <a:r>
              <a:rPr lang="en-US" dirty="0">
                <a:solidFill>
                  <a:srgbClr val="00B050"/>
                </a:solidFill>
              </a:rPr>
              <a:t>#SBATCH --time=2-02:00:00  ## Time limit format: </a:t>
            </a:r>
            <a:r>
              <a:rPr lang="en-US" dirty="0" err="1">
                <a:solidFill>
                  <a:srgbClr val="00B050"/>
                </a:solidFill>
              </a:rPr>
              <a:t>Day-Hour:Minute:Second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#SBATCH --output="logs.cryosprac3.%j.%N.txt"</a:t>
            </a:r>
          </a:p>
          <a:p>
            <a:r>
              <a:rPr lang="en-US" dirty="0">
                <a:solidFill>
                  <a:srgbClr val="00B050"/>
                </a:solidFill>
              </a:rPr>
              <a:t>#SBATCH --error=errors.cryosparc3.%j.%N.txt</a:t>
            </a:r>
          </a:p>
          <a:p>
            <a:endParaRPr lang="en-US" dirty="0"/>
          </a:p>
          <a:p>
            <a:r>
              <a:rPr lang="en-US" dirty="0"/>
              <a:t>module load </a:t>
            </a:r>
            <a:r>
              <a:rPr lang="en-US" dirty="0" err="1"/>
              <a:t>cryosparc</a:t>
            </a:r>
            <a:r>
              <a:rPr lang="en-US" dirty="0"/>
              <a:t>/3.1.0-singularity</a:t>
            </a:r>
          </a:p>
          <a:p>
            <a:r>
              <a:rPr lang="en-US" dirty="0"/>
              <a:t>export </a:t>
            </a:r>
            <a:r>
              <a:rPr lang="en-US" dirty="0" err="1"/>
              <a:t>no_proxy</a:t>
            </a:r>
            <a:r>
              <a:rPr lang="en-US" dirty="0"/>
              <a:t>="localhost"</a:t>
            </a:r>
          </a:p>
          <a:p>
            <a:r>
              <a:rPr lang="en-US" dirty="0"/>
              <a:t>export CUDA_VISIBLE_DEVICES=0,1,2,3</a:t>
            </a:r>
          </a:p>
          <a:p>
            <a:r>
              <a:rPr lang="en-US" dirty="0" err="1"/>
              <a:t>cryosparc</a:t>
            </a:r>
            <a:r>
              <a:rPr lang="en-US" dirty="0"/>
              <a:t> start</a:t>
            </a:r>
          </a:p>
          <a:p>
            <a:r>
              <a:rPr lang="en-US" dirty="0"/>
              <a:t>tail -f ~/cryosparc-v3/run/command_core.log</a:t>
            </a:r>
          </a:p>
        </p:txBody>
      </p:sp>
    </p:spTree>
    <p:extLst>
      <p:ext uri="{BB962C8B-B14F-4D97-AF65-F5344CB8AC3E}">
        <p14:creationId xmlns:p14="http://schemas.microsoft.com/office/powerpoint/2010/main" val="2865736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052657-8DF1-48AA-85B8-68E9DCFC1D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65370-7898-40B8-8246-60A93FC25C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CB3AA0-6BAC-4815-AC62-6CAC8169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576263"/>
            <a:ext cx="7678737" cy="331787"/>
          </a:xfrm>
        </p:spPr>
        <p:txBody>
          <a:bodyPr>
            <a:noAutofit/>
          </a:bodyPr>
          <a:lstStyle/>
          <a:p>
            <a:r>
              <a:rPr lang="en-US" altLang="zh-CN" sz="2000" dirty="0"/>
              <a:t>Submit </a:t>
            </a:r>
            <a:r>
              <a:rPr lang="en-US" altLang="zh-CN" sz="2000" dirty="0" err="1"/>
              <a:t>slurm</a:t>
            </a:r>
            <a:r>
              <a:rPr lang="en-US" altLang="zh-CN" sz="2000" dirty="0"/>
              <a:t> job to start </a:t>
            </a:r>
            <a:r>
              <a:rPr lang="en-US" sz="2000" dirty="0" err="1"/>
              <a:t>cryoSPARC</a:t>
            </a:r>
            <a:r>
              <a:rPr lang="en-US" sz="2000" dirty="0"/>
              <a:t> and </a:t>
            </a:r>
            <a:r>
              <a:rPr lang="en-US" sz="2000" dirty="0" err="1"/>
              <a:t>cryoSPARC</a:t>
            </a:r>
            <a:r>
              <a:rPr lang="en-US" sz="2000" dirty="0"/>
              <a:t> Live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3D66EE-1478-4221-86F7-EC25801713C7}"/>
              </a:ext>
            </a:extLst>
          </p:cNvPr>
          <p:cNvSpPr/>
          <p:nvPr/>
        </p:nvSpPr>
        <p:spPr>
          <a:xfrm>
            <a:off x="770001" y="1120676"/>
            <a:ext cx="8005699" cy="48320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en-US" sz="1400" dirty="0">
                <a:solidFill>
                  <a:srgbClr val="FFFF00"/>
                </a:solidFill>
              </a:rPr>
              <a:t>Submit to start the job</a:t>
            </a:r>
          </a:p>
          <a:p>
            <a:r>
              <a:rPr lang="en-US" sz="1400" dirty="0">
                <a:solidFill>
                  <a:schemeClr val="bg1"/>
                </a:solidFill>
              </a:rPr>
              <a:t>[s179389@Nucleus005 ~]$ </a:t>
            </a:r>
            <a:r>
              <a:rPr lang="en-US" sz="1400" b="1" dirty="0" err="1">
                <a:solidFill>
                  <a:schemeClr val="bg1"/>
                </a:solidFill>
              </a:rPr>
              <a:t>sbatch</a:t>
            </a:r>
            <a:r>
              <a:rPr lang="en-US" sz="1400" b="1" dirty="0">
                <a:solidFill>
                  <a:schemeClr val="bg1"/>
                </a:solidFill>
              </a:rPr>
              <a:t>  ~/portal_jobs/cryosparc/cryosparc_sbatch_v100s.sh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Submitted batch job 2776433</a:t>
            </a:r>
          </a:p>
          <a:p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en-US" sz="1400" dirty="0">
                <a:solidFill>
                  <a:srgbClr val="FFFF00"/>
                </a:solidFill>
              </a:rPr>
              <a:t>Check the </a:t>
            </a:r>
            <a:r>
              <a:rPr lang="en-US" sz="1400" dirty="0" err="1">
                <a:solidFill>
                  <a:srgbClr val="FFFF00"/>
                </a:solidFill>
              </a:rPr>
              <a:t>cryoSPARC</a:t>
            </a:r>
            <a:r>
              <a:rPr lang="en-US" sz="1400" dirty="0">
                <a:solidFill>
                  <a:srgbClr val="FFFF00"/>
                </a:solidFill>
              </a:rPr>
              <a:t> job initialization log</a:t>
            </a:r>
          </a:p>
          <a:p>
            <a:r>
              <a:rPr lang="en-US" sz="1400" dirty="0">
                <a:solidFill>
                  <a:schemeClr val="bg1"/>
                </a:solidFill>
              </a:rPr>
              <a:t>[s179389@Nucleus005 ~]$ </a:t>
            </a:r>
            <a:r>
              <a:rPr lang="en-US" sz="1400" b="1" dirty="0">
                <a:solidFill>
                  <a:schemeClr val="bg1"/>
                </a:solidFill>
              </a:rPr>
              <a:t>cat ~/cryosparc-v3/cryosparc.log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……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 From other machines on the network, access </a:t>
            </a:r>
            <a:r>
              <a:rPr lang="en-US" sz="1400" dirty="0" err="1">
                <a:solidFill>
                  <a:schemeClr val="bg1"/>
                </a:solidFill>
              </a:rPr>
              <a:t>cryoSPARC</a:t>
            </a:r>
            <a:r>
              <a:rPr lang="en-US" sz="1400" dirty="0">
                <a:solidFill>
                  <a:schemeClr val="bg1"/>
                </a:solidFill>
              </a:rPr>
              <a:t> at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http://</a:t>
            </a:r>
            <a:r>
              <a:rPr lang="en-US" sz="1400" dirty="0">
                <a:solidFill>
                  <a:srgbClr val="FF0000"/>
                </a:solidFill>
              </a:rPr>
              <a:t>Nucleus162</a:t>
            </a:r>
            <a:r>
              <a:rPr lang="en-US" sz="1400" dirty="0">
                <a:solidFill>
                  <a:schemeClr val="bg1"/>
                </a:solidFill>
              </a:rPr>
              <a:t>.cm.cluster:39000</a:t>
            </a:r>
          </a:p>
          <a:p>
            <a:r>
              <a:rPr lang="en-US" sz="1400" dirty="0">
                <a:solidFill>
                  <a:schemeClr val="bg1"/>
                </a:solidFill>
              </a:rPr>
              <a:t> and access </a:t>
            </a:r>
            <a:r>
              <a:rPr lang="en-US" sz="1400" dirty="0" err="1">
                <a:solidFill>
                  <a:schemeClr val="bg1"/>
                </a:solidFill>
              </a:rPr>
              <a:t>cryoSPARC</a:t>
            </a:r>
            <a:r>
              <a:rPr lang="en-US" sz="1400" dirty="0">
                <a:solidFill>
                  <a:schemeClr val="bg1"/>
                </a:solidFill>
              </a:rPr>
              <a:t> Live at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http://</a:t>
            </a:r>
            <a:r>
              <a:rPr lang="en-US" sz="1400" dirty="0">
                <a:solidFill>
                  <a:srgbClr val="FF0000"/>
                </a:solidFill>
              </a:rPr>
              <a:t>Nucleus162</a:t>
            </a:r>
            <a:r>
              <a:rPr lang="en-US" sz="1400" dirty="0">
                <a:solidFill>
                  <a:schemeClr val="bg1"/>
                </a:solidFill>
              </a:rPr>
              <a:t>.cm.cluster:39006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……</a:t>
            </a:r>
          </a:p>
          <a:p>
            <a:r>
              <a:rPr lang="en-US" sz="1400" dirty="0">
                <a:solidFill>
                  <a:srgbClr val="00B050"/>
                </a:solidFill>
              </a:rPr>
              <a:t> Success </a:t>
            </a:r>
            <a:r>
              <a:rPr lang="en-US" sz="1400" dirty="0">
                <a:solidFill>
                  <a:srgbClr val="0070C0"/>
                </a:solidFill>
              </a:rPr>
              <a:t>starting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cryosparc</a:t>
            </a:r>
            <a:r>
              <a:rPr lang="en-US" sz="1400" dirty="0">
                <a:solidFill>
                  <a:schemeClr val="bg1"/>
                </a:solidFill>
              </a:rPr>
              <a:t> master!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……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rgbClr val="00B050"/>
                </a:solidFill>
              </a:rPr>
              <a:t>Success </a:t>
            </a:r>
            <a:r>
              <a:rPr lang="en-US" sz="1400" dirty="0">
                <a:solidFill>
                  <a:srgbClr val="0070C0"/>
                </a:solidFill>
              </a:rPr>
              <a:t>starting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cryosparc</a:t>
            </a:r>
            <a:r>
              <a:rPr lang="en-US" sz="1400" dirty="0">
                <a:solidFill>
                  <a:schemeClr val="bg1"/>
                </a:solidFill>
              </a:rPr>
              <a:t> worker</a:t>
            </a:r>
          </a:p>
          <a:p>
            <a:r>
              <a:rPr lang="en-US" sz="1400" dirty="0">
                <a:solidFill>
                  <a:srgbClr val="0070C0"/>
                </a:solidFill>
              </a:rPr>
              <a:t>Checking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Licence</a:t>
            </a:r>
            <a:r>
              <a:rPr lang="en-US" sz="1400" dirty="0">
                <a:solidFill>
                  <a:schemeClr val="bg1"/>
                </a:solidFill>
              </a:rPr>
              <a:t> validation !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……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FINISHED : Check ~/cryosparc-v3/run/command_core.log file for detail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8F858-A5EC-4EEA-AE04-79D42847FFB1}"/>
              </a:ext>
            </a:extLst>
          </p:cNvPr>
          <p:cNvSpPr txBox="1"/>
          <p:nvPr/>
        </p:nvSpPr>
        <p:spPr>
          <a:xfrm>
            <a:off x="3974770" y="2949426"/>
            <a:ext cx="4733298" cy="2339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Allocated node with </a:t>
            </a:r>
            <a:r>
              <a:rPr lang="en-US" dirty="0" err="1"/>
              <a:t>cryoSPARC</a:t>
            </a:r>
            <a:r>
              <a:rPr lang="en-US" dirty="0"/>
              <a:t> job running.</a:t>
            </a:r>
          </a:p>
          <a:p>
            <a:r>
              <a:rPr lang="en-US" sz="1600" dirty="0"/>
              <a:t>Connect to </a:t>
            </a:r>
            <a:r>
              <a:rPr lang="en-US" sz="1600" dirty="0" err="1"/>
              <a:t>cryoSPARC</a:t>
            </a:r>
            <a:r>
              <a:rPr lang="en-US" sz="1600" dirty="0"/>
              <a:t> web interface via:</a:t>
            </a:r>
          </a:p>
          <a:p>
            <a:r>
              <a:rPr lang="en-US" sz="1600" dirty="0"/>
              <a:t>172.18.</a:t>
            </a:r>
            <a:r>
              <a:rPr lang="en-US" sz="1600" dirty="0">
                <a:solidFill>
                  <a:srgbClr val="0070C0"/>
                </a:solidFill>
              </a:rPr>
              <a:t>224</a:t>
            </a:r>
            <a:r>
              <a:rPr lang="en-US" sz="1600" dirty="0"/>
              <a:t>.</a:t>
            </a:r>
            <a:r>
              <a:rPr lang="en-US" sz="1600" dirty="0">
                <a:solidFill>
                  <a:srgbClr val="00B050"/>
                </a:solidFill>
              </a:rPr>
              <a:t>162</a:t>
            </a:r>
            <a:r>
              <a:rPr lang="en-US" sz="1600" dirty="0"/>
              <a:t>:39000 (39006: </a:t>
            </a:r>
            <a:r>
              <a:rPr lang="en-US" sz="1600" dirty="0" err="1"/>
              <a:t>cryoSPARC</a:t>
            </a:r>
            <a:r>
              <a:rPr lang="en-US" sz="1600" dirty="0"/>
              <a:t> Live)</a:t>
            </a:r>
          </a:p>
          <a:p>
            <a:r>
              <a:rPr lang="en-US" sz="1600" dirty="0"/>
              <a:t>The number is from </a:t>
            </a:r>
            <a:r>
              <a:rPr lang="en-US" sz="1600" dirty="0">
                <a:solidFill>
                  <a:srgbClr val="0070C0"/>
                </a:solidFill>
              </a:rPr>
              <a:t>Nucleus</a:t>
            </a:r>
            <a:r>
              <a:rPr lang="en-US" sz="1600" dirty="0">
                <a:solidFill>
                  <a:srgbClr val="00B050"/>
                </a:solidFill>
              </a:rPr>
              <a:t>162</a:t>
            </a:r>
          </a:p>
          <a:p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dirty="0"/>
              <a:t>The other example, if the allocated node is NucleusC048; Connect to </a:t>
            </a:r>
            <a:r>
              <a:rPr lang="en-US" sz="1600" dirty="0" err="1"/>
              <a:t>cryoSPARC</a:t>
            </a:r>
            <a:r>
              <a:rPr lang="en-US" sz="1600" dirty="0"/>
              <a:t> web interface via:</a:t>
            </a:r>
          </a:p>
          <a:p>
            <a:r>
              <a:rPr lang="en-US" sz="1600" dirty="0"/>
              <a:t>172.18.</a:t>
            </a:r>
            <a:r>
              <a:rPr lang="en-US" sz="1600" dirty="0">
                <a:solidFill>
                  <a:srgbClr val="0070C0"/>
                </a:solidFill>
              </a:rPr>
              <a:t>227</a:t>
            </a:r>
            <a:r>
              <a:rPr lang="en-US" sz="1600" dirty="0"/>
              <a:t>.</a:t>
            </a:r>
            <a:r>
              <a:rPr lang="en-US" sz="1600" dirty="0">
                <a:solidFill>
                  <a:srgbClr val="00B050"/>
                </a:solidFill>
              </a:rPr>
              <a:t>48</a:t>
            </a:r>
            <a:r>
              <a:rPr lang="en-US" sz="1600" dirty="0"/>
              <a:t>:39000 (39006: </a:t>
            </a:r>
            <a:r>
              <a:rPr lang="en-US" sz="1600" dirty="0" err="1"/>
              <a:t>cryoSPARC</a:t>
            </a:r>
            <a:r>
              <a:rPr lang="en-US" sz="1600" dirty="0"/>
              <a:t> Live)</a:t>
            </a:r>
          </a:p>
          <a:p>
            <a:r>
              <a:rPr lang="en-US" sz="1600" dirty="0"/>
              <a:t>The number is from </a:t>
            </a:r>
            <a:r>
              <a:rPr lang="en-US" sz="1600" dirty="0">
                <a:solidFill>
                  <a:srgbClr val="0070C0"/>
                </a:solidFill>
              </a:rPr>
              <a:t>NucleusC</a:t>
            </a:r>
            <a:r>
              <a:rPr lang="en-US" sz="1600" dirty="0">
                <a:solidFill>
                  <a:srgbClr val="00B050"/>
                </a:solidFill>
              </a:rPr>
              <a:t>048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5DCDBF3-D5EB-4B23-A128-7EA051EA3653}"/>
              </a:ext>
            </a:extLst>
          </p:cNvPr>
          <p:cNvSpPr/>
          <p:nvPr/>
        </p:nvSpPr>
        <p:spPr>
          <a:xfrm rot="16200000">
            <a:off x="3857806" y="3050814"/>
            <a:ext cx="182880" cy="1828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0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052657-8DF1-48AA-85B8-68E9DCFC1D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65370-7898-40B8-8246-60A93FC25C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CB3AA0-6BAC-4815-AC62-6CAC8169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576263"/>
            <a:ext cx="7678737" cy="331787"/>
          </a:xfrm>
        </p:spPr>
        <p:txBody>
          <a:bodyPr>
            <a:noAutofit/>
          </a:bodyPr>
          <a:lstStyle/>
          <a:p>
            <a:r>
              <a:rPr lang="en-US" altLang="zh-CN" sz="2000" dirty="0"/>
              <a:t>Submit </a:t>
            </a:r>
            <a:r>
              <a:rPr lang="en-US" altLang="zh-CN" sz="2000" dirty="0" err="1"/>
              <a:t>slurm</a:t>
            </a:r>
            <a:r>
              <a:rPr lang="en-US" altLang="zh-CN" sz="2000" dirty="0"/>
              <a:t> job to start </a:t>
            </a:r>
            <a:r>
              <a:rPr lang="en-US" sz="2000" dirty="0" err="1"/>
              <a:t>cryoSPARC</a:t>
            </a:r>
            <a:r>
              <a:rPr lang="en-US" sz="2000" dirty="0"/>
              <a:t> and </a:t>
            </a:r>
            <a:r>
              <a:rPr lang="en-US" sz="2000" dirty="0" err="1"/>
              <a:t>cryoSPARC</a:t>
            </a:r>
            <a:r>
              <a:rPr lang="en-US" sz="2000" dirty="0"/>
              <a:t> Live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3D66EE-1478-4221-86F7-EC25801713C7}"/>
              </a:ext>
            </a:extLst>
          </p:cNvPr>
          <p:cNvSpPr/>
          <p:nvPr/>
        </p:nvSpPr>
        <p:spPr>
          <a:xfrm>
            <a:off x="770001" y="1551563"/>
            <a:ext cx="8005699" cy="37548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en-US" sz="1400" dirty="0">
                <a:solidFill>
                  <a:srgbClr val="FFFF00"/>
                </a:solidFill>
              </a:rPr>
              <a:t>Cancel the job after finished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[s179389@Nucleus005 ~]$ </a:t>
            </a:r>
            <a:r>
              <a:rPr lang="en-US" sz="1400" b="1" dirty="0">
                <a:solidFill>
                  <a:schemeClr val="bg1"/>
                </a:solidFill>
              </a:rPr>
              <a:t>module load </a:t>
            </a:r>
            <a:r>
              <a:rPr lang="en-US" sz="1400" b="1" dirty="0" err="1">
                <a:solidFill>
                  <a:schemeClr val="bg1"/>
                </a:solidFill>
              </a:rPr>
              <a:t>cryosparc</a:t>
            </a:r>
            <a:r>
              <a:rPr lang="en-US" sz="1400" b="1" dirty="0">
                <a:solidFill>
                  <a:schemeClr val="bg1"/>
                </a:solidFill>
              </a:rPr>
              <a:t>/3.1.0-singularity</a:t>
            </a:r>
          </a:p>
          <a:p>
            <a:r>
              <a:rPr lang="en-US" sz="1400" dirty="0">
                <a:solidFill>
                  <a:schemeClr val="bg1"/>
                </a:solidFill>
              </a:rPr>
              <a:t>[s179389@Nucleus005 ~]$ </a:t>
            </a:r>
            <a:r>
              <a:rPr lang="en-US" sz="1400" b="1" dirty="0" err="1">
                <a:solidFill>
                  <a:schemeClr val="bg1"/>
                </a:solidFill>
              </a:rPr>
              <a:t>squeue</a:t>
            </a:r>
            <a:r>
              <a:rPr lang="en-US" sz="1400" b="1" dirty="0">
                <a:solidFill>
                  <a:schemeClr val="bg1"/>
                </a:solidFill>
              </a:rPr>
              <a:t> -u s179389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      JOBID PARTITION     NAME     USER ST       TIME  NODES NODELIST(REASON)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    2776433     GPUp4 </a:t>
            </a:r>
            <a:r>
              <a:rPr lang="en-US" sz="1400" dirty="0" err="1">
                <a:solidFill>
                  <a:schemeClr val="bg1"/>
                </a:solidFill>
              </a:rPr>
              <a:t>Cryospar</a:t>
            </a:r>
            <a:r>
              <a:rPr lang="en-US" sz="1400" dirty="0">
                <a:solidFill>
                  <a:schemeClr val="bg1"/>
                </a:solidFill>
              </a:rPr>
              <a:t>  s179389  R       5:16      1 NucleusC014</a:t>
            </a:r>
          </a:p>
          <a:p>
            <a:r>
              <a:rPr lang="en-US" sz="1400" dirty="0">
                <a:solidFill>
                  <a:schemeClr val="bg1"/>
                </a:solidFill>
              </a:rPr>
              <a:t>[s179389@Nucleus005 ~]$ </a:t>
            </a:r>
            <a:r>
              <a:rPr lang="en-US" sz="1400" b="1" dirty="0" err="1">
                <a:solidFill>
                  <a:schemeClr val="bg1"/>
                </a:solidFill>
              </a:rPr>
              <a:t>cryosparc_canceljob</a:t>
            </a:r>
            <a:r>
              <a:rPr lang="en-US" sz="1400" b="1" dirty="0">
                <a:solidFill>
                  <a:schemeClr val="bg1"/>
                </a:solidFill>
              </a:rPr>
              <a:t>  2776433</a:t>
            </a:r>
          </a:p>
          <a:p>
            <a:r>
              <a:rPr lang="en-US" sz="1400" dirty="0">
                <a:solidFill>
                  <a:schemeClr val="bg1"/>
                </a:solidFill>
              </a:rPr>
              <a:t>user confirmed of job: 2776433 running on node: NucleusC014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CryoSPARC</a:t>
            </a:r>
            <a:r>
              <a:rPr lang="en-US" sz="1400" dirty="0">
                <a:solidFill>
                  <a:schemeClr val="bg1"/>
                </a:solidFill>
              </a:rPr>
              <a:t> is running.</a:t>
            </a:r>
          </a:p>
          <a:p>
            <a:r>
              <a:rPr lang="en-US" sz="1400" dirty="0">
                <a:solidFill>
                  <a:schemeClr val="bg1"/>
                </a:solidFill>
              </a:rPr>
              <a:t>Stopping </a:t>
            </a:r>
            <a:r>
              <a:rPr lang="en-US" sz="1400" dirty="0" err="1">
                <a:solidFill>
                  <a:schemeClr val="bg1"/>
                </a:solidFill>
              </a:rPr>
              <a:t>cryoSPARC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app: </a:t>
            </a:r>
            <a:r>
              <a:rPr lang="en-US" sz="1400" dirty="0">
                <a:solidFill>
                  <a:srgbClr val="FFFF00"/>
                </a:solidFill>
              </a:rPr>
              <a:t>stopped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command_core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>
                <a:solidFill>
                  <a:srgbClr val="FFFF00"/>
                </a:solidFill>
              </a:rPr>
              <a:t>stopped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command_rtp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>
                <a:solidFill>
                  <a:srgbClr val="FFFF00"/>
                </a:solidFill>
              </a:rPr>
              <a:t>stopped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command_vis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>
                <a:solidFill>
                  <a:srgbClr val="FFFF00"/>
                </a:solidFill>
              </a:rPr>
              <a:t>stopped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liveapp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>
                <a:solidFill>
                  <a:srgbClr val="FFFF00"/>
                </a:solidFill>
              </a:rPr>
              <a:t>stopped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webapp: </a:t>
            </a:r>
            <a:r>
              <a:rPr lang="en-US" sz="1400" dirty="0">
                <a:solidFill>
                  <a:srgbClr val="FFFF00"/>
                </a:solidFill>
              </a:rPr>
              <a:t>stopped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database: </a:t>
            </a:r>
            <a:r>
              <a:rPr lang="en-US" sz="1400" dirty="0">
                <a:solidFill>
                  <a:srgbClr val="FFFF00"/>
                </a:solidFill>
              </a:rPr>
              <a:t>stopped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Shut </a:t>
            </a:r>
            <a:r>
              <a:rPr lang="en-US" sz="1400" dirty="0">
                <a:solidFill>
                  <a:srgbClr val="FF0000"/>
                </a:solidFill>
              </a:rPr>
              <a:t>down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3FB86-48B8-402F-806A-D6770F758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Disk quota exceeded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54011C-B5BC-41EA-B7D3-BA5371B01B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65370-7898-40B8-8246-60A93FC25CB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88064-1A38-4FDA-B583-4542F9A6415C}"/>
              </a:ext>
            </a:extLst>
          </p:cNvPr>
          <p:cNvSpPr txBox="1"/>
          <p:nvPr/>
        </p:nvSpPr>
        <p:spPr>
          <a:xfrm>
            <a:off x="368306" y="1280294"/>
            <a:ext cx="86549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4263EB"/>
                </a:solidFill>
                <a:effectLst/>
                <a:latin typeface="Fira Code" panose="020B0809050000020004" pitchFamily="49" charset="0"/>
              </a:rPr>
              <a:t>[CPU: 1.95 GB]   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Traceback (most recent call last):   File "/app/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cryosparc_worker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/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cryosparc_compute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/dataset.py", line 557, in 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to_file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     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n.save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(file, 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outdata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, 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allow_pickle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=False)   File "&lt;__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array_function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__ internals&gt;", line 6, in save   File "/app/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cryosparc_worker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/deps/anaconda/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envs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/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cryosparc_worker_env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/lib/python3.7/site-packages/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numpy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/lib/npyio.py", line 529, in save     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pickle_kwargs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=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dict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(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fix_imports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=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fix_imports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))   File "/app/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cryosparc_worker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/deps/anaconda/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envs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/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cryosparc_worker_env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/lib/python3.7/site-packages/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numpy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/lib/format.py", line 675, in 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write_array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     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array.tofile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(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fp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) 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OSError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: [</a:t>
            </a:r>
            <a:r>
              <a:rPr lang="en-US" sz="1200" b="0" i="0" dirty="0" err="1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Errno</a:t>
            </a:r>
            <a:r>
              <a:rPr lang="en-US" sz="1200" b="0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 122] </a:t>
            </a:r>
            <a:r>
              <a:rPr lang="en-US" sz="1200" b="1" i="0" dirty="0">
                <a:solidFill>
                  <a:srgbClr val="C92A2A"/>
                </a:solidFill>
                <a:effectLst/>
                <a:latin typeface="Fira Code" panose="020B0809050000020004" pitchFamily="49" charset="0"/>
              </a:rPr>
              <a:t>Disk quota exceeded</a:t>
            </a:r>
            <a:endParaRPr lang="en-US" sz="1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BCD20A-032D-47CA-8553-E66F3FB74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8" r="2907"/>
          <a:stretch/>
        </p:blipFill>
        <p:spPr>
          <a:xfrm>
            <a:off x="368306" y="3406221"/>
            <a:ext cx="8509880" cy="128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F9CBA7-9AD1-440E-886C-D8D4C3A72175}"/>
              </a:ext>
            </a:extLst>
          </p:cNvPr>
          <p:cNvSpPr txBox="1"/>
          <p:nvPr/>
        </p:nvSpPr>
        <p:spPr>
          <a:xfrm>
            <a:off x="299194" y="5194022"/>
            <a:ext cx="879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Action</a:t>
            </a:r>
            <a:r>
              <a:rPr lang="en-US" dirty="0"/>
              <a:t>: Clean up </a:t>
            </a:r>
            <a:r>
              <a:rPr lang="en-US" dirty="0" err="1"/>
              <a:t>BioHPC</a:t>
            </a:r>
            <a:r>
              <a:rPr lang="en-US" dirty="0"/>
              <a:t> storage space. Or contact </a:t>
            </a:r>
            <a:r>
              <a:rPr lang="en-US" dirty="0" err="1"/>
              <a:t>BioHPC</a:t>
            </a:r>
            <a:r>
              <a:rPr lang="en-US" dirty="0"/>
              <a:t> for increasing the quota</a:t>
            </a:r>
          </a:p>
        </p:txBody>
      </p:sp>
    </p:spTree>
    <p:extLst>
      <p:ext uri="{BB962C8B-B14F-4D97-AF65-F5344CB8AC3E}">
        <p14:creationId xmlns:p14="http://schemas.microsoft.com/office/powerpoint/2010/main" val="1737091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4F4C-5738-4D28-BABD-CD81A619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Running two </a:t>
            </a:r>
            <a:r>
              <a:rPr lang="en-US" sz="1800" dirty="0" err="1"/>
              <a:t>cryoSPARC</a:t>
            </a:r>
            <a:r>
              <a:rPr lang="en-US" sz="1800" dirty="0"/>
              <a:t> instances at the same time on </a:t>
            </a:r>
            <a:r>
              <a:rPr lang="en-US" sz="1800" dirty="0" err="1"/>
              <a:t>BioHPC</a:t>
            </a: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E8E32E-91F7-4FBE-981D-FC7847C231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65370-7898-40B8-8246-60A93FC25CB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C132EB-DD09-488D-B222-4FE73BA7C8C3}"/>
              </a:ext>
            </a:extLst>
          </p:cNvPr>
          <p:cNvSpPr txBox="1"/>
          <p:nvPr/>
        </p:nvSpPr>
        <p:spPr>
          <a:xfrm>
            <a:off x="350874" y="5768193"/>
            <a:ext cx="879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Action</a:t>
            </a:r>
            <a:r>
              <a:rPr lang="en-US" dirty="0"/>
              <a:t>: Cancel the second </a:t>
            </a:r>
            <a:r>
              <a:rPr lang="en-US" dirty="0" err="1"/>
              <a:t>cryoSPARC</a:t>
            </a:r>
            <a:r>
              <a:rPr lang="en-US" dirty="0"/>
              <a:t> running instance</a:t>
            </a:r>
          </a:p>
        </p:txBody>
      </p:sp>
      <p:pic>
        <p:nvPicPr>
          <p:cNvPr id="10" name="Picture 9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2EA56D95-2568-4B8D-BCBF-E5EE43FC3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3056"/>
            <a:ext cx="9144000" cy="42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07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76BD8-5282-42B4-A9CD-4F533A24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Can’t connect to the </a:t>
            </a:r>
            <a:r>
              <a:rPr lang="en-US" sz="2000" dirty="0" err="1"/>
              <a:t>cryoSPARC</a:t>
            </a:r>
            <a:r>
              <a:rPr lang="en-US" sz="2000" dirty="0"/>
              <a:t> web interface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025844-443D-41D1-9356-6CBD3C235B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65370-7898-40B8-8246-60A93FC25CB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F5278E-6039-4D24-9256-D527A64860F5}"/>
              </a:ext>
            </a:extLst>
          </p:cNvPr>
          <p:cNvSpPr/>
          <p:nvPr/>
        </p:nvSpPr>
        <p:spPr>
          <a:xfrm>
            <a:off x="499731" y="1427821"/>
            <a:ext cx="8484782" cy="2246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en-US" sz="1400" dirty="0">
                <a:solidFill>
                  <a:srgbClr val="FFFF00"/>
                </a:solidFill>
              </a:rPr>
              <a:t>Check the error from the  </a:t>
            </a:r>
            <a:r>
              <a:rPr lang="en-US" sz="1400" dirty="0" err="1">
                <a:solidFill>
                  <a:srgbClr val="FFFF00"/>
                </a:solidFill>
              </a:rPr>
              <a:t>cryoSPARC</a:t>
            </a:r>
            <a:r>
              <a:rPr lang="en-US" sz="1400" dirty="0">
                <a:solidFill>
                  <a:srgbClr val="FFFF00"/>
                </a:solidFill>
              </a:rPr>
              <a:t> job initialization log</a:t>
            </a:r>
          </a:p>
          <a:p>
            <a:r>
              <a:rPr lang="en-US" sz="1400" dirty="0">
                <a:solidFill>
                  <a:schemeClr val="bg1"/>
                </a:solidFill>
              </a:rPr>
              <a:t>[s179389@Nucleus005 ~]$ </a:t>
            </a:r>
            <a:r>
              <a:rPr lang="en-US" sz="1400" b="1" dirty="0">
                <a:solidFill>
                  <a:schemeClr val="bg1"/>
                </a:solidFill>
              </a:rPr>
              <a:t>cat ~/cryosparc-v3/cryosparc.log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……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** client.py: command (http://localhost:39002/api) did not reply within timeout of 300 seconds, attempt 1 of 3</a:t>
            </a:r>
          </a:p>
          <a:p>
            <a:r>
              <a:rPr lang="en-US" sz="1400" dirty="0">
                <a:solidFill>
                  <a:schemeClr val="bg1"/>
                </a:solidFill>
              </a:rPr>
              <a:t>*** client.py: command (http://localhost:39002/api) did not reply within timeout of 300 seconds, attempt 2 of 3</a:t>
            </a:r>
          </a:p>
          <a:p>
            <a:r>
              <a:rPr lang="en-US" sz="1400" dirty="0">
                <a:solidFill>
                  <a:schemeClr val="bg1"/>
                </a:solidFill>
              </a:rPr>
              <a:t>*** client.py: command (http://localhost:39002/api) did not reply within timeout of 300 seconds, attempt 3 of 3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……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F6D426-F4AB-4873-A780-BFBCA78CF7F9}"/>
              </a:ext>
            </a:extLst>
          </p:cNvPr>
          <p:cNvSpPr txBox="1"/>
          <p:nvPr/>
        </p:nvSpPr>
        <p:spPr>
          <a:xfrm>
            <a:off x="499731" y="4334171"/>
            <a:ext cx="729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Action: </a:t>
            </a:r>
            <a:r>
              <a:rPr lang="en-US" dirty="0"/>
              <a:t>Cancel the current </a:t>
            </a:r>
            <a:r>
              <a:rPr lang="en-US" dirty="0" err="1"/>
              <a:t>cryoSPARC</a:t>
            </a:r>
            <a:r>
              <a:rPr lang="en-US" dirty="0"/>
              <a:t> running instance and restart new one.</a:t>
            </a:r>
          </a:p>
        </p:txBody>
      </p:sp>
    </p:spTree>
    <p:extLst>
      <p:ext uri="{BB962C8B-B14F-4D97-AF65-F5344CB8AC3E}">
        <p14:creationId xmlns:p14="http://schemas.microsoft.com/office/powerpoint/2010/main" val="710370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38B93-CD21-4392-BB82-16BE5064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License is invalid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150F8D-6A7C-4489-9C0A-359240CE3A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65370-7898-40B8-8246-60A93FC25CB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23BD7-E111-4121-BA60-7E2C94D02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1334053"/>
            <a:ext cx="6086475" cy="1000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2B164E-BFE9-4A9F-A83C-B1D043495D6D}"/>
              </a:ext>
            </a:extLst>
          </p:cNvPr>
          <p:cNvSpPr txBox="1"/>
          <p:nvPr/>
        </p:nvSpPr>
        <p:spPr>
          <a:xfrm>
            <a:off x="777875" y="3429000"/>
            <a:ext cx="729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Action: </a:t>
            </a:r>
            <a:r>
              <a:rPr lang="en-US" dirty="0"/>
              <a:t>Cancel the current </a:t>
            </a:r>
            <a:r>
              <a:rPr lang="en-US" dirty="0" err="1"/>
              <a:t>cryoSPARC</a:t>
            </a:r>
            <a:r>
              <a:rPr lang="en-US" dirty="0"/>
              <a:t> running instance and restart new one.</a:t>
            </a:r>
          </a:p>
        </p:txBody>
      </p:sp>
    </p:spTree>
    <p:extLst>
      <p:ext uri="{BB962C8B-B14F-4D97-AF65-F5344CB8AC3E}">
        <p14:creationId xmlns:p14="http://schemas.microsoft.com/office/powerpoint/2010/main" val="3006708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15900" y="3485247"/>
            <a:ext cx="9042400" cy="172175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i="1" dirty="0">
                <a:latin typeface="Helvetica Light" pitchFamily="123" charset="0"/>
                <a:cs typeface="Helvetica Light" pitchFamily="123" charset="0"/>
              </a:rPr>
              <a:t>Questions? Comments?</a:t>
            </a:r>
          </a:p>
          <a:p>
            <a:pPr algn="ctr" eaLnBrk="1" hangingPunct="1">
              <a:spcBef>
                <a:spcPct val="0"/>
              </a:spcBef>
            </a:pPr>
            <a:endParaRPr lang="en-US" i="1" dirty="0">
              <a:latin typeface="Helvetica Light" pitchFamily="123" charset="0"/>
              <a:cs typeface="Helvetica Light" pitchFamily="123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i="1" dirty="0">
                <a:latin typeface="Helvetica Light" pitchFamily="123" charset="0"/>
                <a:cs typeface="Helvetica Light" pitchFamily="123" charset="0"/>
              </a:rPr>
              <a:t>Email: </a:t>
            </a:r>
            <a:r>
              <a:rPr lang="en-US" dirty="0"/>
              <a:t>biohpc-help@utsouthwestern.edu</a:t>
            </a:r>
            <a:endParaRPr lang="en-US" i="1" dirty="0">
              <a:latin typeface="Helvetica Light" pitchFamily="123" charset="0"/>
              <a:cs typeface="Helvetica Light" pitchFamily="123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i="1" dirty="0">
              <a:latin typeface="Helvetica Light" pitchFamily="123" charset="0"/>
              <a:cs typeface="Helvetica Light" pitchFamily="123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i="1" dirty="0">
              <a:latin typeface="Helvetica Light" pitchFamily="123" charset="0"/>
              <a:cs typeface="Helvetica Light" pitchFamily="123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i="1" dirty="0">
                <a:latin typeface="Helvetica Light" pitchFamily="123" charset="0"/>
                <a:cs typeface="Helvetica Light" pitchFamily="123" charset="0"/>
              </a:rPr>
              <a:t>Thanks!</a:t>
            </a:r>
          </a:p>
          <a:p>
            <a:pPr algn="ctr" eaLnBrk="1" hangingPunct="1">
              <a:spcBef>
                <a:spcPct val="0"/>
              </a:spcBef>
            </a:pPr>
            <a:endParaRPr lang="en-US" dirty="0">
              <a:latin typeface="Helvetica Light" pitchFamily="123" charset="0"/>
              <a:cs typeface="Helvetica Light" pitchFamily="123" charset="0"/>
            </a:endParaRPr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40488"/>
            <a:ext cx="455613" cy="2047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9pPr>
          </a:lstStyle>
          <a:p>
            <a:fld id="{84482EBE-4BB3-46C8-A71B-313B695E1E1E}" type="slidenum">
              <a:rPr lang="en-US">
                <a:solidFill>
                  <a:srgbClr val="595959"/>
                </a:solidFill>
                <a:latin typeface="Helvetica" panose="020B0604020202020204" pitchFamily="34" charset="0"/>
              </a:rPr>
              <a:pPr/>
              <a:t>19</a:t>
            </a:fld>
            <a:endParaRPr lang="en-US" dirty="0">
              <a:solidFill>
                <a:srgbClr val="595959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2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CryoSPARC</a:t>
            </a:r>
            <a:r>
              <a:rPr lang="en-US" sz="2000" dirty="0"/>
              <a:t> on </a:t>
            </a:r>
            <a:r>
              <a:rPr lang="en-US" sz="2000" dirty="0" err="1"/>
              <a:t>BioHPC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65370-7898-40B8-8246-60A93FC25C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875" y="1726329"/>
            <a:ext cx="8289368" cy="237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</a:rPr>
              <a:t>What is new?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</a:rPr>
              <a:t>Review of access data storage and GPU supports of </a:t>
            </a:r>
            <a:r>
              <a:rPr lang="en-US" sz="2000" dirty="0" err="1">
                <a:solidFill>
                  <a:prstClr val="black"/>
                </a:solidFill>
              </a:rPr>
              <a:t>BioHPC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</a:rPr>
              <a:t>Setting up user env before running </a:t>
            </a:r>
            <a:r>
              <a:rPr lang="en-US" sz="2000" dirty="0" err="1">
                <a:solidFill>
                  <a:prstClr val="black"/>
                </a:solidFill>
              </a:rPr>
              <a:t>cryoSPARC</a:t>
            </a:r>
            <a:r>
              <a:rPr lang="en-US" sz="2000" dirty="0">
                <a:solidFill>
                  <a:prstClr val="black"/>
                </a:solidFill>
              </a:rPr>
              <a:t> on </a:t>
            </a:r>
            <a:r>
              <a:rPr lang="en-US" sz="2000" dirty="0" err="1">
                <a:solidFill>
                  <a:prstClr val="black"/>
                </a:solidFill>
              </a:rPr>
              <a:t>BioHPC</a:t>
            </a:r>
            <a:endParaRPr lang="en-US" sz="2000" dirty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</a:rPr>
              <a:t>Running </a:t>
            </a:r>
            <a:r>
              <a:rPr lang="en-US" sz="2000" dirty="0" err="1">
                <a:solidFill>
                  <a:prstClr val="black"/>
                </a:solidFill>
              </a:rPr>
              <a:t>cryoSPARC</a:t>
            </a:r>
            <a:r>
              <a:rPr lang="en-US" sz="2000" dirty="0">
                <a:solidFill>
                  <a:prstClr val="black"/>
                </a:solidFill>
              </a:rPr>
              <a:t> on </a:t>
            </a:r>
            <a:r>
              <a:rPr lang="en-US" sz="2000" dirty="0" err="1">
                <a:solidFill>
                  <a:prstClr val="black"/>
                </a:solidFill>
              </a:rPr>
              <a:t>BioHPC</a:t>
            </a:r>
            <a:r>
              <a:rPr lang="en-US" sz="2000" dirty="0">
                <a:solidFill>
                  <a:prstClr val="black"/>
                </a:solidFill>
              </a:rPr>
              <a:t> with OnDemand service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</a:rPr>
              <a:t>Some common errors and the way to debug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</a:rPr>
              <a:t>Case examples</a:t>
            </a:r>
          </a:p>
        </p:txBody>
      </p:sp>
    </p:spTree>
    <p:extLst>
      <p:ext uri="{BB962C8B-B14F-4D97-AF65-F5344CB8AC3E}">
        <p14:creationId xmlns:p14="http://schemas.microsoft.com/office/powerpoint/2010/main" val="230684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AB441-C3B7-4FDD-ACFF-B9A3A2D2E8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65370-7898-40B8-8246-60A93FC25C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361A58-E538-418A-A18B-EEAE9FCC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76071"/>
            <a:ext cx="7678414" cy="332623"/>
          </a:xfrm>
        </p:spPr>
        <p:txBody>
          <a:bodyPr>
            <a:normAutofit/>
          </a:bodyPr>
          <a:lstStyle/>
          <a:p>
            <a:r>
              <a:rPr lang="en-US" sz="2000" dirty="0"/>
              <a:t>What is new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4265E4-C357-419F-B718-1B852F1AC5F8}"/>
              </a:ext>
            </a:extLst>
          </p:cNvPr>
          <p:cNvSpPr/>
          <p:nvPr/>
        </p:nvSpPr>
        <p:spPr>
          <a:xfrm>
            <a:off x="1097280" y="1667221"/>
            <a:ext cx="564885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We have latest version of </a:t>
            </a:r>
            <a:r>
              <a:rPr lang="en-US" b="1" dirty="0" err="1"/>
              <a:t>CryoSPARC</a:t>
            </a:r>
            <a:r>
              <a:rPr lang="en-US" b="1" dirty="0"/>
              <a:t> (v3.2.0) installation: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With new </a:t>
            </a:r>
            <a:r>
              <a:rPr lang="en-US" dirty="0" err="1"/>
              <a:t>cuda</a:t>
            </a:r>
            <a:r>
              <a:rPr lang="en-US" dirty="0"/>
              <a:t> version (11.3.0)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MotionCorrection</a:t>
            </a:r>
            <a:r>
              <a:rPr lang="en-US" dirty="0"/>
              <a:t> 1.4.4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Portal interface for the new version is coming soon…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562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AB441-C3B7-4FDD-ACFF-B9A3A2D2E8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65370-7898-40B8-8246-60A93FC25C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361A58-E538-418A-A18B-EEAE9FCC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76071"/>
            <a:ext cx="7678414" cy="332623"/>
          </a:xfrm>
        </p:spPr>
        <p:txBody>
          <a:bodyPr>
            <a:normAutofit/>
          </a:bodyPr>
          <a:lstStyle/>
          <a:p>
            <a:r>
              <a:rPr lang="en-US" sz="2000" dirty="0"/>
              <a:t>Access data storage on </a:t>
            </a:r>
            <a:r>
              <a:rPr lang="en-US" sz="2000" dirty="0" err="1"/>
              <a:t>BioHPC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55DA7B-54ED-427A-B3C8-6172C7205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33"/>
          <a:stretch/>
        </p:blipFill>
        <p:spPr>
          <a:xfrm>
            <a:off x="1143000" y="1136837"/>
            <a:ext cx="6858000" cy="40810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4265E4-C357-419F-B718-1B852F1AC5F8}"/>
              </a:ext>
            </a:extLst>
          </p:cNvPr>
          <p:cNvSpPr/>
          <p:nvPr/>
        </p:nvSpPr>
        <p:spPr>
          <a:xfrm>
            <a:off x="1097280" y="5247449"/>
            <a:ext cx="63350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Guides about </a:t>
            </a:r>
            <a:r>
              <a:rPr lang="en-US" b="1" dirty="0" err="1"/>
              <a:t>BioHPC</a:t>
            </a:r>
            <a:r>
              <a:rPr lang="en-US" b="1" dirty="0"/>
              <a:t> storage</a:t>
            </a:r>
            <a:r>
              <a:rPr lang="en-US" dirty="0"/>
              <a:t>:</a:t>
            </a:r>
          </a:p>
          <a:p>
            <a:r>
              <a:rPr lang="en-US" dirty="0"/>
              <a:t>1, </a:t>
            </a:r>
            <a:r>
              <a:rPr lang="en-US" dirty="0" err="1"/>
              <a:t>BioHPC</a:t>
            </a:r>
            <a:r>
              <a:rPr lang="en-US" dirty="0"/>
              <a:t> portal Guides/FAQ pages: </a:t>
            </a:r>
            <a:r>
              <a:rPr lang="en-US" dirty="0" err="1">
                <a:hlinkClick r:id="rId3"/>
              </a:rPr>
              <a:t>BioHPC</a:t>
            </a:r>
            <a:r>
              <a:rPr lang="en-US" dirty="0">
                <a:hlinkClick r:id="rId3"/>
              </a:rPr>
              <a:t> Guides (swmed.edu)</a:t>
            </a:r>
            <a:endParaRPr lang="en-US" dirty="0"/>
          </a:p>
          <a:p>
            <a:r>
              <a:rPr lang="en-US" dirty="0"/>
              <a:t>2, </a:t>
            </a:r>
            <a:r>
              <a:rPr lang="en-US" dirty="0" err="1"/>
              <a:t>BioHPC</a:t>
            </a:r>
            <a:r>
              <a:rPr lang="en-US" dirty="0"/>
              <a:t> training slides: </a:t>
            </a:r>
            <a:r>
              <a:rPr lang="en-US" dirty="0" err="1">
                <a:hlinkClick r:id="rId4"/>
              </a:rPr>
              <a:t>BioHPC</a:t>
            </a:r>
            <a:r>
              <a:rPr lang="en-US" dirty="0">
                <a:hlinkClick r:id="rId4"/>
              </a:rPr>
              <a:t> Storage Overview (swmed.edu)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8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B0DCB-2B4F-4F91-B6D0-2E7DA06D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GPU nodes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1F12-C9D0-4D49-8EFD-0BB33FB095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65370-7898-40B8-8246-60A93FC25C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D234664-E79A-4835-9C6E-D56C588BC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676130"/>
              </p:ext>
            </p:extLst>
          </p:nvPr>
        </p:nvGraphicFramePr>
        <p:xfrm>
          <a:off x="1005681" y="1151672"/>
          <a:ext cx="729393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656">
                  <a:extLst>
                    <a:ext uri="{9D8B030D-6E8A-4147-A177-3AD203B41FA5}">
                      <a16:colId xmlns:a16="http://schemas.microsoft.com/office/drawing/2014/main" val="3226168901"/>
                    </a:ext>
                  </a:extLst>
                </a:gridCol>
                <a:gridCol w="1215656">
                  <a:extLst>
                    <a:ext uri="{9D8B030D-6E8A-4147-A177-3AD203B41FA5}">
                      <a16:colId xmlns:a16="http://schemas.microsoft.com/office/drawing/2014/main" val="2765792713"/>
                    </a:ext>
                  </a:extLst>
                </a:gridCol>
                <a:gridCol w="1215656">
                  <a:extLst>
                    <a:ext uri="{9D8B030D-6E8A-4147-A177-3AD203B41FA5}">
                      <a16:colId xmlns:a16="http://schemas.microsoft.com/office/drawing/2014/main" val="3496995733"/>
                    </a:ext>
                  </a:extLst>
                </a:gridCol>
                <a:gridCol w="1215656">
                  <a:extLst>
                    <a:ext uri="{9D8B030D-6E8A-4147-A177-3AD203B41FA5}">
                      <a16:colId xmlns:a16="http://schemas.microsoft.com/office/drawing/2014/main" val="852759490"/>
                    </a:ext>
                  </a:extLst>
                </a:gridCol>
                <a:gridCol w="1215656">
                  <a:extLst>
                    <a:ext uri="{9D8B030D-6E8A-4147-A177-3AD203B41FA5}">
                      <a16:colId xmlns:a16="http://schemas.microsoft.com/office/drawing/2014/main" val="4018003853"/>
                    </a:ext>
                  </a:extLst>
                </a:gridCol>
                <a:gridCol w="1215656">
                  <a:extLst>
                    <a:ext uri="{9D8B030D-6E8A-4147-A177-3AD203B41FA5}">
                      <a16:colId xmlns:a16="http://schemas.microsoft.com/office/drawing/2014/main" val="494893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GPU Partition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CPU/Node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Memory Per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GPU/Node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GPU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nodes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902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K20/K40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6GB/12GB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11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GPUp4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384GB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376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GPUp40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384GB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P40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69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GPUp100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P100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007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GPUv100s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384GB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V100S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818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GPU4v100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384GB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V100S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903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GPUA100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A100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2623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8A610BE-7BDD-466C-83C6-6FBD55714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5757"/>
          <a:stretch/>
        </p:blipFill>
        <p:spPr>
          <a:xfrm>
            <a:off x="1005681" y="5091489"/>
            <a:ext cx="7293936" cy="8686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1210C9-DBCF-4E44-B242-964670E0A1BF}"/>
              </a:ext>
            </a:extLst>
          </p:cNvPr>
          <p:cNvSpPr txBox="1"/>
          <p:nvPr/>
        </p:nvSpPr>
        <p:spPr>
          <a:xfrm>
            <a:off x="1005680" y="4683285"/>
            <a:ext cx="497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Check node availability </a:t>
            </a:r>
          </a:p>
        </p:txBody>
      </p:sp>
    </p:spTree>
    <p:extLst>
      <p:ext uri="{BB962C8B-B14F-4D97-AF65-F5344CB8AC3E}">
        <p14:creationId xmlns:p14="http://schemas.microsoft.com/office/powerpoint/2010/main" val="212145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1956-FC00-4F9C-A015-9A8868EDA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Get the </a:t>
            </a:r>
            <a:r>
              <a:rPr lang="en-US" sz="2000" dirty="0" err="1"/>
              <a:t>cryoSPARC</a:t>
            </a:r>
            <a:r>
              <a:rPr lang="en-US" sz="2000" dirty="0"/>
              <a:t> license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CAB2A2-B5DD-4FCF-8454-A30753BDF5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65370-7898-40B8-8246-60A93FC25CB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B02CB-D821-4A76-A54B-8F4A38C85D83}"/>
              </a:ext>
            </a:extLst>
          </p:cNvPr>
          <p:cNvSpPr txBox="1"/>
          <p:nvPr/>
        </p:nvSpPr>
        <p:spPr>
          <a:xfrm>
            <a:off x="777875" y="1368674"/>
            <a:ext cx="79978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CryoSPARC</a:t>
            </a:r>
            <a:r>
              <a:rPr lang="en-US" dirty="0"/>
              <a:t>™ and </a:t>
            </a:r>
            <a:r>
              <a:rPr lang="en-US" b="1" dirty="0" err="1"/>
              <a:t>cryoSPARC</a:t>
            </a:r>
            <a:r>
              <a:rPr lang="en-US" b="1" dirty="0"/>
              <a:t> Live</a:t>
            </a:r>
            <a:r>
              <a:rPr lang="en-US" dirty="0"/>
              <a:t>™ are available free of charge for </a:t>
            </a:r>
            <a:r>
              <a:rPr lang="en-US" dirty="0">
                <a:solidFill>
                  <a:srgbClr val="0000FF"/>
                </a:solidFill>
              </a:rPr>
              <a:t>non-profit academic use</a:t>
            </a:r>
            <a:r>
              <a:rPr lang="en-US" dirty="0"/>
              <a:t>. To obtain a License ID for </a:t>
            </a:r>
            <a:r>
              <a:rPr lang="en-US" dirty="0" err="1"/>
              <a:t>cryoSPARC</a:t>
            </a:r>
            <a:r>
              <a:rPr lang="en-US" dirty="0"/>
              <a:t>, go to </a:t>
            </a:r>
            <a:r>
              <a:rPr lang="en-US" dirty="0">
                <a:effectLst/>
                <a:hlinkClick r:id="rId2"/>
              </a:rPr>
              <a:t>cryosparc.com/download</a:t>
            </a:r>
            <a:r>
              <a:rPr lang="en-US" dirty="0"/>
              <a:t>, fill out the form and submit it.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80E3A1-DAEF-49D6-8DD5-C92EEBBC9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75" y="2608437"/>
            <a:ext cx="8229600" cy="305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310E-8E91-4F0F-A9E3-7D7A2EA7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Export </a:t>
            </a:r>
            <a:r>
              <a:rPr lang="en-US" sz="2000" dirty="0" err="1"/>
              <a:t>cryoSPARC</a:t>
            </a:r>
            <a:r>
              <a:rPr lang="en-US" sz="2000" dirty="0"/>
              <a:t> license ID to user env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31ACD8-76F8-4056-B672-E1D6EE6C66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65370-7898-40B8-8246-60A93FC25C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DDC384-44A2-4574-8EAA-0C71B15B96B2}"/>
              </a:ext>
            </a:extLst>
          </p:cNvPr>
          <p:cNvSpPr txBox="1"/>
          <p:nvPr/>
        </p:nvSpPr>
        <p:spPr>
          <a:xfrm>
            <a:off x="692814" y="2006567"/>
            <a:ext cx="7997819" cy="584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[s179389@Nucleus006 ~]$ cat ~/.</a:t>
            </a:r>
            <a:r>
              <a:rPr lang="en-US" sz="1600" dirty="0" err="1">
                <a:solidFill>
                  <a:schemeClr val="bg1"/>
                </a:solidFill>
              </a:rPr>
              <a:t>cryopwd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*********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F814F-5756-4865-A720-18926403D45D}"/>
              </a:ext>
            </a:extLst>
          </p:cNvPr>
          <p:cNvSpPr txBox="1"/>
          <p:nvPr/>
        </p:nvSpPr>
        <p:spPr>
          <a:xfrm>
            <a:off x="692814" y="1034713"/>
            <a:ext cx="8082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Step 1: Create a hidden file (.</a:t>
            </a:r>
            <a:r>
              <a:rPr lang="en-US" dirty="0" err="1"/>
              <a:t>cryopwd</a:t>
            </a:r>
            <a:r>
              <a:rPr lang="en-US" dirty="0"/>
              <a:t>) at user home2 directory, which is used to save the passwd for the </a:t>
            </a:r>
            <a:r>
              <a:rPr lang="en-US" dirty="0" err="1"/>
              <a:t>cryoSPARC</a:t>
            </a:r>
            <a:r>
              <a:rPr lang="en-US" dirty="0"/>
              <a:t> session.  </a:t>
            </a:r>
            <a:r>
              <a:rPr lang="en-US" dirty="0">
                <a:solidFill>
                  <a:srgbClr val="FF0000"/>
                </a:solidFill>
              </a:rPr>
              <a:t>Note:  Please use some random characters. DO NOT use important password of yours (</a:t>
            </a:r>
            <a:r>
              <a:rPr lang="en-US" dirty="0" err="1">
                <a:solidFill>
                  <a:srgbClr val="FF0000"/>
                </a:solidFill>
              </a:rPr>
              <a:t>eg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BioHPC</a:t>
            </a:r>
            <a:r>
              <a:rPr lang="en-US" dirty="0">
                <a:solidFill>
                  <a:srgbClr val="FF0000"/>
                </a:solidFill>
              </a:rPr>
              <a:t> account password)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9A67A9-E845-40E0-A570-82B009D800D8}"/>
              </a:ext>
            </a:extLst>
          </p:cNvPr>
          <p:cNvSpPr txBox="1"/>
          <p:nvPr/>
        </p:nvSpPr>
        <p:spPr>
          <a:xfrm>
            <a:off x="692814" y="3334722"/>
            <a:ext cx="7997819" cy="28007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[s179389@Nucleus006 ~]$ cat ~/.</a:t>
            </a:r>
            <a:r>
              <a:rPr lang="en-US" sz="1600" dirty="0" err="1">
                <a:solidFill>
                  <a:schemeClr val="bg1"/>
                </a:solidFill>
              </a:rPr>
              <a:t>bashrc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# .</a:t>
            </a:r>
            <a:r>
              <a:rPr lang="en-US" sz="1600" dirty="0" err="1">
                <a:solidFill>
                  <a:schemeClr val="bg1"/>
                </a:solidFill>
              </a:rPr>
              <a:t>bashrc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# Source global definitions</a:t>
            </a:r>
          </a:p>
          <a:p>
            <a:r>
              <a:rPr lang="en-US" sz="1600" dirty="0">
                <a:solidFill>
                  <a:schemeClr val="bg1"/>
                </a:solidFill>
              </a:rPr>
              <a:t>if [ -f /</a:t>
            </a:r>
            <a:r>
              <a:rPr lang="en-US" sz="1600" dirty="0" err="1">
                <a:solidFill>
                  <a:schemeClr val="bg1"/>
                </a:solidFill>
              </a:rPr>
              <a:t>etc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en-US" sz="1600" dirty="0" err="1">
                <a:solidFill>
                  <a:schemeClr val="bg1"/>
                </a:solidFill>
              </a:rPr>
              <a:t>bashrc</a:t>
            </a:r>
            <a:r>
              <a:rPr lang="en-US" sz="1600" dirty="0">
                <a:solidFill>
                  <a:schemeClr val="bg1"/>
                </a:solidFill>
              </a:rPr>
              <a:t> ]; then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   . /</a:t>
            </a:r>
            <a:r>
              <a:rPr lang="en-US" sz="1600" dirty="0" err="1">
                <a:solidFill>
                  <a:schemeClr val="bg1"/>
                </a:solidFill>
              </a:rPr>
              <a:t>etc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en-US" sz="1600" dirty="0" err="1">
                <a:solidFill>
                  <a:schemeClr val="bg1"/>
                </a:solidFill>
              </a:rPr>
              <a:t>bashrc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fi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# User specific aliases and functions</a:t>
            </a:r>
          </a:p>
          <a:p>
            <a:r>
              <a:rPr lang="en-US" sz="1600" dirty="0">
                <a:solidFill>
                  <a:schemeClr val="bg1"/>
                </a:solidFill>
              </a:rPr>
              <a:t>module load </a:t>
            </a:r>
            <a:r>
              <a:rPr lang="en-US" sz="1600" dirty="0" err="1">
                <a:solidFill>
                  <a:schemeClr val="bg1"/>
                </a:solidFill>
              </a:rPr>
              <a:t>slurm</a:t>
            </a:r>
            <a:r>
              <a:rPr lang="en-US" sz="1600" dirty="0">
                <a:solidFill>
                  <a:schemeClr val="bg1"/>
                </a:solidFill>
              </a:rPr>
              <a:t> shared</a:t>
            </a:r>
          </a:p>
          <a:p>
            <a:r>
              <a:rPr lang="en-US" sz="1600" dirty="0">
                <a:solidFill>
                  <a:srgbClr val="FF0000"/>
                </a:solidFill>
              </a:rPr>
              <a:t>export CRYOSPARC_LICENSE_ID="????????-????-????-????-????????????"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F80A36-CC61-443F-9394-CEF24EED0FD1}"/>
              </a:ext>
            </a:extLst>
          </p:cNvPr>
          <p:cNvSpPr txBox="1"/>
          <p:nvPr/>
        </p:nvSpPr>
        <p:spPr>
          <a:xfrm>
            <a:off x="692814" y="2639866"/>
            <a:ext cx="8082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Step 2: Add line “</a:t>
            </a:r>
            <a:r>
              <a:rPr lang="en-US" dirty="0">
                <a:solidFill>
                  <a:srgbClr val="FF0000"/>
                </a:solidFill>
              </a:rPr>
              <a:t>export CRYOSPARC_LICENSE_ID="????????-????-????-????-????????????</a:t>
            </a:r>
            <a:r>
              <a:rPr lang="en-US" dirty="0"/>
              <a:t>” to export your </a:t>
            </a:r>
            <a:r>
              <a:rPr lang="en-US" dirty="0" err="1"/>
              <a:t>cryoSPARC</a:t>
            </a:r>
            <a:r>
              <a:rPr lang="en-US" dirty="0"/>
              <a:t> license ID to user .</a:t>
            </a:r>
            <a:r>
              <a:rPr lang="en-US" dirty="0" err="1"/>
              <a:t>bashrc</a:t>
            </a:r>
            <a:r>
              <a:rPr lang="en-US" dirty="0"/>
              <a:t> file.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68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F62F5-A0E3-4F07-85CC-3D1584E47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000" dirty="0"/>
              <a:t>OnDemand </a:t>
            </a:r>
            <a:r>
              <a:rPr lang="en-US" sz="2000" dirty="0" err="1"/>
              <a:t>cryoSPARC</a:t>
            </a:r>
            <a:r>
              <a:rPr lang="en-US" sz="2000" dirty="0"/>
              <a:t> and </a:t>
            </a:r>
            <a:r>
              <a:rPr lang="en-US" sz="2000" dirty="0" err="1"/>
              <a:t>cryoSPARC</a:t>
            </a:r>
            <a:r>
              <a:rPr lang="en-US" sz="2000" dirty="0"/>
              <a:t> Live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30B9B2-DF2A-4AA9-9A2D-E57C067C21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65370-7898-40B8-8246-60A93FC25C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6320C-5919-42EF-BDF3-6D39394E4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46" y="1257968"/>
            <a:ext cx="7778167" cy="3856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342B61-C903-435E-8577-D4AAFCFE1CBC}"/>
              </a:ext>
            </a:extLst>
          </p:cNvPr>
          <p:cNvSpPr/>
          <p:nvPr/>
        </p:nvSpPr>
        <p:spPr>
          <a:xfrm>
            <a:off x="1143000" y="5348548"/>
            <a:ext cx="7017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Guides about </a:t>
            </a:r>
            <a:r>
              <a:rPr lang="en-US" b="1" dirty="0" err="1"/>
              <a:t>cryoSPARC</a:t>
            </a:r>
            <a:r>
              <a:rPr lang="en-US" b="1" dirty="0"/>
              <a:t> usage</a:t>
            </a:r>
            <a:r>
              <a:rPr lang="en-US" dirty="0"/>
              <a:t>:</a:t>
            </a:r>
          </a:p>
          <a:p>
            <a:r>
              <a:rPr lang="en-US" dirty="0"/>
              <a:t>1, </a:t>
            </a:r>
            <a:r>
              <a:rPr lang="en-US" dirty="0" err="1"/>
              <a:t>BioHPC</a:t>
            </a:r>
            <a:r>
              <a:rPr lang="en-US" dirty="0"/>
              <a:t> portal Guides page: </a:t>
            </a:r>
            <a:r>
              <a:rPr lang="en-US" dirty="0" err="1">
                <a:hlinkClick r:id="rId3"/>
              </a:rPr>
              <a:t>CryoEM</a:t>
            </a:r>
            <a:r>
              <a:rPr lang="en-US" dirty="0">
                <a:hlinkClick r:id="rId3"/>
              </a:rPr>
              <a:t> resource on </a:t>
            </a:r>
            <a:r>
              <a:rPr lang="en-US" dirty="0" err="1">
                <a:hlinkClick r:id="rId3"/>
              </a:rPr>
              <a:t>BioHPC</a:t>
            </a:r>
            <a:r>
              <a:rPr lang="en-US" dirty="0">
                <a:hlinkClick r:id="rId3"/>
              </a:rPr>
              <a:t>  (swmed.edu)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D83A06-7838-435B-9277-305E31859C22}"/>
              </a:ext>
            </a:extLst>
          </p:cNvPr>
          <p:cNvSpPr/>
          <p:nvPr/>
        </p:nvSpPr>
        <p:spPr>
          <a:xfrm>
            <a:off x="2431626" y="3901440"/>
            <a:ext cx="491067" cy="20658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95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B4FF5E-20AC-4A0C-B0C4-F3C016BAE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65370-7898-40B8-8246-60A93FC25C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77C628-9E8A-4A58-A531-07926210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76071"/>
            <a:ext cx="7678414" cy="332623"/>
          </a:xfrm>
        </p:spPr>
        <p:txBody>
          <a:bodyPr>
            <a:noAutofit/>
          </a:bodyPr>
          <a:lstStyle/>
          <a:p>
            <a:r>
              <a:rPr lang="en-US" altLang="zh-CN" sz="2000" dirty="0"/>
              <a:t>OnDemand </a:t>
            </a:r>
            <a:r>
              <a:rPr lang="en-US" sz="2000" dirty="0" err="1"/>
              <a:t>cryoSPARC</a:t>
            </a:r>
            <a:r>
              <a:rPr lang="en-US" sz="2000" dirty="0"/>
              <a:t> and </a:t>
            </a:r>
            <a:r>
              <a:rPr lang="en-US" sz="2000" dirty="0" err="1"/>
              <a:t>cryoSPARC</a:t>
            </a:r>
            <a:r>
              <a:rPr lang="en-US" sz="2000" dirty="0"/>
              <a:t> Live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85FB5B-CD05-4A63-A6DE-C74EDD2AF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94" y="1214642"/>
            <a:ext cx="6127011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6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1484</Words>
  <Application>Microsoft Office PowerPoint</Application>
  <PresentationFormat>On-screen Show (4:3)</PresentationFormat>
  <Paragraphs>227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Fira Code</vt:lpstr>
      <vt:lpstr>Helvetica</vt:lpstr>
      <vt:lpstr>Helvetica Light</vt:lpstr>
      <vt:lpstr>Helvetica Neue</vt:lpstr>
      <vt:lpstr>Lucida Grande</vt:lpstr>
      <vt:lpstr>Wingdings</vt:lpstr>
      <vt:lpstr>Office Theme</vt:lpstr>
      <vt:lpstr>PowerPoint Presentation</vt:lpstr>
      <vt:lpstr>CryoSPARC on BioHPC</vt:lpstr>
      <vt:lpstr>What is new</vt:lpstr>
      <vt:lpstr>Access data storage on BioHPC</vt:lpstr>
      <vt:lpstr>GPU nodes</vt:lpstr>
      <vt:lpstr>Get the cryoSPARC license</vt:lpstr>
      <vt:lpstr>Export cryoSPARC license ID to user env</vt:lpstr>
      <vt:lpstr>OnDemand cryoSPARC and cryoSPARC Live</vt:lpstr>
      <vt:lpstr>OnDemand cryoSPARC and cryoSPARC Live</vt:lpstr>
      <vt:lpstr>cryoSPARC and cryoSPARC Live</vt:lpstr>
      <vt:lpstr>Submit slurm job to start cryoSPARC and cryoSPARC Live</vt:lpstr>
      <vt:lpstr>Submit slurm job to start cryoSPARC and cryoSPARC Live</vt:lpstr>
      <vt:lpstr>Submit slurm job to start cryoSPARC and cryoSPARC Live</vt:lpstr>
      <vt:lpstr>Submit slurm job to start cryoSPARC and cryoSPARC Live</vt:lpstr>
      <vt:lpstr>Disk quota exceeded</vt:lpstr>
      <vt:lpstr>Running two cryoSPARC instances at the same time on BioHPC</vt:lpstr>
      <vt:lpstr>Can’t connect to the cryoSPARC web interface</vt:lpstr>
      <vt:lpstr>License is invalid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2020-04-01T14:40:58Z</dcterms:created>
  <dcterms:modified xsi:type="dcterms:W3CDTF">2021-11-16T20:18:22Z</dcterms:modified>
  <cp:category/>
</cp:coreProperties>
</file>